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311" r:id="rId3"/>
    <p:sldId id="260" r:id="rId4"/>
    <p:sldId id="262" r:id="rId5"/>
    <p:sldId id="266" r:id="rId6"/>
    <p:sldId id="305" r:id="rId7"/>
    <p:sldId id="288" r:id="rId8"/>
    <p:sldId id="294" r:id="rId9"/>
    <p:sldId id="290" r:id="rId10"/>
    <p:sldId id="304" r:id="rId11"/>
    <p:sldId id="307" r:id="rId12"/>
    <p:sldId id="284" r:id="rId13"/>
    <p:sldId id="285" r:id="rId14"/>
    <p:sldId id="312" r:id="rId1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823"/>
    <a:srgbClr val="DF6421"/>
    <a:srgbClr val="319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0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V follower page bgn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Evie teacher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3009900"/>
            <a:ext cx="507047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96000"/>
            <a:ext cx="18002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3689"/>
            <a:ext cx="7901354" cy="1320472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2912"/>
            <a:ext cx="7901354" cy="131642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7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373813"/>
            <a:ext cx="11874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373813"/>
            <a:ext cx="11874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5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373813"/>
            <a:ext cx="11874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3199"/>
            <a:ext cx="4038600" cy="43469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3199"/>
            <a:ext cx="4038600" cy="43469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4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373813"/>
            <a:ext cx="11874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0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 follower page bgnd3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1675"/>
            <a:ext cx="82296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fr-FR" smtClean="0"/>
              <a:t>Click to edit Master title style</a:t>
            </a:r>
            <a:endParaRPr lang="en-US" altLang="fr-F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1613"/>
            <a:ext cx="82296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fr-FR" smtClean="0"/>
              <a:t>Click to edit Master text styles</a:t>
            </a:r>
          </a:p>
          <a:p>
            <a:pPr lvl="1"/>
            <a:r>
              <a:rPr lang="en-AU" altLang="fr-FR" smtClean="0"/>
              <a:t>Second level</a:t>
            </a:r>
          </a:p>
          <a:p>
            <a:pPr lvl="2"/>
            <a:r>
              <a:rPr lang="en-AU" altLang="fr-FR" smtClean="0"/>
              <a:t>Third level</a:t>
            </a:r>
          </a:p>
          <a:p>
            <a:pPr lvl="3"/>
            <a:r>
              <a:rPr lang="en-AU" altLang="fr-FR" smtClean="0"/>
              <a:t>Fourth level</a:t>
            </a:r>
          </a:p>
          <a:p>
            <a:pPr lvl="4"/>
            <a:r>
              <a:rPr lang="en-AU" altLang="fr-FR" smtClean="0"/>
              <a:t>Fifth level</a:t>
            </a:r>
            <a:endParaRPr lang="en-US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DF642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F642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F642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F642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F642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19E37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19E37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19E37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319E37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ts val="400"/>
        </a:spcAft>
        <a:buFont typeface="Arial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ts val="600"/>
        </a:spcBef>
        <a:spcAft>
          <a:spcPts val="400"/>
        </a:spcAft>
        <a:buFont typeface="Arial" charset="0"/>
        <a:buChar char="–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ts val="400"/>
        </a:spcAft>
        <a:buFont typeface="Arial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ts val="400"/>
        </a:spcAft>
        <a:buFont typeface="Arial" charset="0"/>
        <a:buChar char="–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ts val="400"/>
        </a:spcAft>
        <a:buFont typeface="Arial" charset="0"/>
        <a:buChar char="»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V follower page bg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5" name="Picture 7" descr="Evie teach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2257827"/>
            <a:ext cx="507047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"/>
          <p:cNvSpPr txBox="1">
            <a:spLocks/>
          </p:cNvSpPr>
          <p:nvPr/>
        </p:nvSpPr>
        <p:spPr bwMode="auto">
          <a:xfrm>
            <a:off x="685800" y="1277938"/>
            <a:ext cx="79009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4200" b="1">
              <a:solidFill>
                <a:schemeClr val="bg1"/>
              </a:solidFill>
            </a:endParaRPr>
          </a:p>
        </p:txBody>
      </p:sp>
      <p:sp>
        <p:nvSpPr>
          <p:cNvPr id="8197" name="Subtitle 2"/>
          <p:cNvSpPr txBox="1">
            <a:spLocks/>
          </p:cNvSpPr>
          <p:nvPr/>
        </p:nvSpPr>
        <p:spPr bwMode="auto">
          <a:xfrm>
            <a:off x="569913" y="833438"/>
            <a:ext cx="79009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fr-CA" altLang="fr-FR" sz="4400" dirty="0">
                <a:solidFill>
                  <a:schemeClr val="bg1"/>
                </a:solidFill>
              </a:rPr>
              <a:t>Introduction aux véhicules électriques</a:t>
            </a:r>
          </a:p>
        </p:txBody>
      </p:sp>
      <p:sp>
        <p:nvSpPr>
          <p:cNvPr id="8198" name="ZoneTexte 9"/>
          <p:cNvSpPr txBox="1">
            <a:spLocks noChangeArrowheads="1"/>
          </p:cNvSpPr>
          <p:nvPr/>
        </p:nvSpPr>
        <p:spPr bwMode="auto">
          <a:xfrm>
            <a:off x="452438" y="5100638"/>
            <a:ext cx="1948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 dirty="0">
                <a:solidFill>
                  <a:schemeClr val="bg1"/>
                </a:solidFill>
                <a:latin typeface="Calibri" pitchFamily="34" charset="0"/>
              </a:rPr>
              <a:t>Pierre Langlois, </a:t>
            </a:r>
            <a:r>
              <a:rPr lang="fr-CA" altLang="fr-FR" sz="1800" dirty="0" err="1">
                <a:solidFill>
                  <a:schemeClr val="bg1"/>
                </a:solidFill>
                <a:latin typeface="Calibri" pitchFamily="34" charset="0"/>
              </a:rPr>
              <a:t>ing</a:t>
            </a:r>
            <a:endParaRPr lang="fr-CA" altLang="fr-FR" sz="18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 dirty="0" smtClean="0">
                <a:solidFill>
                  <a:schemeClr val="bg1"/>
                </a:solidFill>
                <a:latin typeface="Calibri" pitchFamily="34" charset="0"/>
              </a:rPr>
              <a:t>/ Philippe Janson</a:t>
            </a:r>
            <a:endParaRPr lang="fr-CA" altLang="fr-FR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96000"/>
            <a:ext cx="18002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ZoneTexte 9"/>
          <p:cNvSpPr txBox="1">
            <a:spLocks noChangeArrowheads="1"/>
          </p:cNvSpPr>
          <p:nvPr/>
        </p:nvSpPr>
        <p:spPr bwMode="auto">
          <a:xfrm>
            <a:off x="2252663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latin typeface="Calibri" pitchFamily="34" charset="0"/>
              </a:rPr>
              <a:t>www.aveq.ca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mtClean="0">
                <a:latin typeface="Arial" charset="0"/>
                <a:cs typeface="Arial" charset="0"/>
              </a:rPr>
              <a:t>Les bornes de recharge (suite)</a:t>
            </a:r>
          </a:p>
        </p:txBody>
      </p:sp>
      <p:pic>
        <p:nvPicPr>
          <p:cNvPr id="23555" name="Picture 7" descr="CoRe+ Desjardins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 r="16258"/>
          <a:stretch>
            <a:fillRect/>
          </a:stretch>
        </p:blipFill>
        <p:spPr bwMode="auto">
          <a:xfrm>
            <a:off x="6378403" y="1162694"/>
            <a:ext cx="25431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Espace réservé du contenu 5"/>
          <p:cNvSpPr>
            <a:spLocks noGrp="1"/>
          </p:cNvSpPr>
          <p:nvPr>
            <p:ph idx="1"/>
          </p:nvPr>
        </p:nvSpPr>
        <p:spPr>
          <a:xfrm>
            <a:off x="345989" y="1767016"/>
            <a:ext cx="6215449" cy="4374292"/>
          </a:xfrm>
        </p:spPr>
        <p:txBody>
          <a:bodyPr/>
          <a:lstStyle/>
          <a:p>
            <a:r>
              <a:rPr lang="fr-CA" altLang="fr-FR" sz="2500" dirty="0" smtClean="0">
                <a:latin typeface="Arial" charset="0"/>
                <a:cs typeface="Arial" charset="0"/>
              </a:rPr>
              <a:t>Branché au travail</a:t>
            </a:r>
          </a:p>
          <a:p>
            <a:pPr marL="0" indent="0">
              <a:buNone/>
            </a:pPr>
            <a:endParaRPr lang="fr-CA" altLang="fr-FR" sz="2500" dirty="0" smtClean="0">
              <a:latin typeface="Arial" charset="0"/>
              <a:cs typeface="Arial" charset="0"/>
            </a:endParaRPr>
          </a:p>
          <a:p>
            <a:pPr lvl="1"/>
            <a:r>
              <a:rPr lang="fr-CA" altLang="fr-FR" sz="2500" dirty="0" smtClean="0">
                <a:latin typeface="Arial" charset="0"/>
                <a:cs typeface="Arial" charset="0"/>
              </a:rPr>
              <a:t>Il existe aussi une subvention "Branché au travail"  jusqu’à 5 000$ pour inciter les employeurs à offrir la recharge à leurs employés. </a:t>
            </a:r>
          </a:p>
          <a:p>
            <a:pPr marL="457200" lvl="1" indent="0">
              <a:buNone/>
            </a:pPr>
            <a:endParaRPr lang="fr-CA" altLang="fr-FR" sz="2500" dirty="0" smtClean="0">
              <a:latin typeface="Arial" charset="0"/>
              <a:cs typeface="Arial" charset="0"/>
            </a:endParaRPr>
          </a:p>
          <a:p>
            <a:pPr lvl="1"/>
            <a:r>
              <a:rPr lang="fr-CA" altLang="fr-FR" sz="2500" dirty="0" smtClean="0">
                <a:latin typeface="Arial" charset="0"/>
                <a:cs typeface="Arial" charset="0"/>
              </a:rPr>
              <a:t>Des bornes de niveau 2 sont généralement utilisées.</a:t>
            </a:r>
          </a:p>
        </p:txBody>
      </p:sp>
      <p:sp>
        <p:nvSpPr>
          <p:cNvPr id="23557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 b="10627"/>
          <a:stretch/>
        </p:blipFill>
        <p:spPr>
          <a:xfrm>
            <a:off x="486655" y="3731742"/>
            <a:ext cx="8181890" cy="2604256"/>
          </a:xfrm>
          <a:prstGeom prst="rect">
            <a:avLst/>
          </a:prstGeom>
        </p:spPr>
      </p:pic>
      <p:sp>
        <p:nvSpPr>
          <p:cNvPr id="25612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9848"/>
            <a:ext cx="8229600" cy="604838"/>
          </a:xfrm>
        </p:spPr>
        <p:txBody>
          <a:bodyPr/>
          <a:lstStyle/>
          <a:p>
            <a:r>
              <a:rPr lang="fr-CA" dirty="0" smtClean="0"/>
              <a:t>Purs plaisirs des voitures électriques!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358343" y="1065258"/>
            <a:ext cx="50488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Puissance Instantanée!</a:t>
            </a:r>
          </a:p>
          <a:p>
            <a:pPr marL="285750" indent="-285750">
              <a:buFontTx/>
              <a:buChar char="-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plus aller à la station!</a:t>
            </a:r>
          </a:p>
          <a:p>
            <a:pPr marL="285750" indent="-285750">
              <a:buFontTx/>
              <a:buChar char="-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Fini les nombreux rendez-vous au garage!</a:t>
            </a:r>
          </a:p>
          <a:p>
            <a:pPr marL="285750" indent="-285750">
              <a:buFontTx/>
              <a:buChar char="-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Climatisation chauffage préprogrammé!</a:t>
            </a:r>
          </a:p>
          <a:p>
            <a:pPr marL="285750" indent="-285750">
              <a:buFontTx/>
              <a:buChar char="-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Démarrage à distance de n’importe-où!</a:t>
            </a:r>
          </a:p>
          <a:p>
            <a:pPr marL="285750" indent="-285750">
              <a:buFontTx/>
              <a:buChar char="-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Démarrage par temps froid extrême = … </a:t>
            </a:r>
            <a:b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y’a pas de « démarrage »!!!</a:t>
            </a:r>
          </a:p>
          <a:p>
            <a:pPr marL="285750" indent="-285750">
              <a:buFontTx/>
              <a:buChar char="-"/>
            </a:pPr>
            <a:endParaRPr lang="fr-CA" dirty="0" smtClean="0"/>
          </a:p>
          <a:p>
            <a:pPr marL="285750" indent="-285750">
              <a:buFontTx/>
              <a:buChar char="-"/>
            </a:pP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5765540" y="1105130"/>
            <a:ext cx="31807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Conduite à 1 pédale!</a:t>
            </a:r>
          </a:p>
          <a:p>
            <a:pPr marL="285750" indent="-285750">
              <a:buFontTx/>
              <a:buChar char="-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Fini de conduire un « tracteur »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Vibrations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Bruits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Senteurs</a:t>
            </a:r>
          </a:p>
          <a:p>
            <a:pPr marL="285750" indent="-285750">
              <a:buFontTx/>
              <a:buChar char="-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sentir sur un Nuage!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4"/>
          <p:cNvSpPr>
            <a:spLocks noGrp="1"/>
          </p:cNvSpPr>
          <p:nvPr>
            <p:ph type="title"/>
          </p:nvPr>
        </p:nvSpPr>
        <p:spPr>
          <a:xfrm>
            <a:off x="457200" y="553390"/>
            <a:ext cx="8229600" cy="1378586"/>
          </a:xfrm>
        </p:spPr>
        <p:txBody>
          <a:bodyPr/>
          <a:lstStyle/>
          <a:p>
            <a:r>
              <a:rPr lang="fr-CA" altLang="fr-FR" dirty="0" smtClean="0">
                <a:latin typeface="Arial" charset="0"/>
                <a:cs typeface="Arial" charset="0"/>
              </a:rPr>
              <a:t>La GRANDE question: </a:t>
            </a:r>
            <a:r>
              <a:rPr lang="fr-CA" altLang="fr-FR" sz="2800" dirty="0">
                <a:latin typeface="Arial" charset="0"/>
                <a:cs typeface="Arial" charset="0"/>
              </a:rPr>
              <a:t/>
            </a:r>
            <a:br>
              <a:rPr lang="fr-CA" altLang="fr-FR" sz="2800" dirty="0">
                <a:latin typeface="Arial" charset="0"/>
                <a:cs typeface="Arial" charset="0"/>
              </a:rPr>
            </a:br>
            <a:r>
              <a:rPr lang="fr-CA" altLang="fr-FR" sz="2800" dirty="0" smtClean="0">
                <a:latin typeface="Arial" charset="0"/>
                <a:cs typeface="Arial" charset="0"/>
              </a:rPr>
              <a:t>         Sont-elles plus cher ou moins cher que</a:t>
            </a:r>
            <a:br>
              <a:rPr lang="fr-CA" altLang="fr-FR" sz="2800" dirty="0" smtClean="0">
                <a:latin typeface="Arial" charset="0"/>
                <a:cs typeface="Arial" charset="0"/>
              </a:rPr>
            </a:br>
            <a:r>
              <a:rPr lang="fr-CA" altLang="fr-FR" sz="2800" dirty="0">
                <a:latin typeface="Arial" charset="0"/>
                <a:cs typeface="Arial" charset="0"/>
              </a:rPr>
              <a:t> </a:t>
            </a:r>
            <a:r>
              <a:rPr lang="fr-CA" altLang="fr-FR" sz="2800" dirty="0" smtClean="0">
                <a:latin typeface="Arial" charset="0"/>
                <a:cs typeface="Arial" charset="0"/>
              </a:rPr>
              <a:t>        les voitures à essence???</a:t>
            </a:r>
          </a:p>
        </p:txBody>
      </p:sp>
      <p:sp>
        <p:nvSpPr>
          <p:cNvPr id="28675" name="Espace réservé du contenu 5"/>
          <p:cNvSpPr>
            <a:spLocks noGrp="1"/>
          </p:cNvSpPr>
          <p:nvPr>
            <p:ph idx="1"/>
          </p:nvPr>
        </p:nvSpPr>
        <p:spPr>
          <a:xfrm>
            <a:off x="518985" y="2110815"/>
            <a:ext cx="7982465" cy="4225153"/>
          </a:xfrm>
        </p:spPr>
        <p:txBody>
          <a:bodyPr/>
          <a:lstStyle/>
          <a:p>
            <a:r>
              <a:rPr lang="fr-CA" altLang="fr-FR" sz="2500" dirty="0" smtClean="0">
                <a:latin typeface="Arial" charset="0"/>
                <a:cs typeface="Arial" charset="0"/>
              </a:rPr>
              <a:t>La subvention gouvernementale varient de 4 000$ à 8 000$!</a:t>
            </a:r>
          </a:p>
          <a:p>
            <a:r>
              <a:rPr lang="fr-CA" altLang="fr-FR" sz="2500" dirty="0" smtClean="0">
                <a:latin typeface="Arial" charset="0"/>
                <a:cs typeface="Arial" charset="0"/>
              </a:rPr>
              <a:t>Les assurances sont généralement à 20% moins cher pour un VÉ!</a:t>
            </a:r>
          </a:p>
          <a:p>
            <a:r>
              <a:rPr lang="fr-CA" altLang="fr-FR" sz="2500" dirty="0" smtClean="0">
                <a:latin typeface="Arial" charset="0"/>
                <a:cs typeface="Arial" charset="0"/>
              </a:rPr>
              <a:t>Coûts de maintenances et de réparations de 66% moindres qu’un équivalent à essence!</a:t>
            </a:r>
          </a:p>
          <a:p>
            <a:pPr lvl="1"/>
            <a:r>
              <a:rPr lang="fr-CA" altLang="fr-FR" sz="2500" dirty="0" smtClean="0">
                <a:latin typeface="Arial" charset="0"/>
                <a:cs typeface="Arial" charset="0"/>
              </a:rPr>
              <a:t>Cela revient entre 4,000$-7,000$ sur dix ans.</a:t>
            </a:r>
            <a:endParaRPr lang="fr-CA" altLang="fr-FR" sz="2500" dirty="0">
              <a:latin typeface="Arial" charset="0"/>
              <a:cs typeface="Arial" charset="0"/>
            </a:endParaRPr>
          </a:p>
          <a:p>
            <a:pPr marL="400050">
              <a:buFont typeface="Arial" panose="020B0604020202020204" pitchFamily="34" charset="0"/>
              <a:buChar char="•"/>
            </a:pPr>
            <a:r>
              <a:rPr lang="fr-CA" altLang="fr-FR" sz="2500" dirty="0" smtClean="0">
                <a:latin typeface="Arial" charset="0"/>
                <a:cs typeface="Arial" charset="0"/>
              </a:rPr>
              <a:t>Péages et traversiers gratuits!</a:t>
            </a:r>
            <a:endParaRPr lang="fr-CA" altLang="fr-FR" sz="2500" dirty="0" smtClean="0">
              <a:latin typeface="Arial" charset="0"/>
              <a:cs typeface="Arial" charset="0"/>
            </a:endParaRPr>
          </a:p>
          <a:p>
            <a:pPr marL="400050">
              <a:buFont typeface="Arial" panose="020B0604020202020204" pitchFamily="34" charset="0"/>
              <a:buChar char="•"/>
            </a:pPr>
            <a:r>
              <a:rPr lang="fr-CA" altLang="fr-FR" sz="2500" dirty="0" smtClean="0">
                <a:latin typeface="Arial" charset="0"/>
                <a:cs typeface="Arial" charset="0"/>
              </a:rPr>
              <a:t>MAIS SURTOUT…… </a:t>
            </a:r>
            <a:r>
              <a:rPr lang="fr-CA" altLang="fr-FR" sz="2500" dirty="0" smtClean="0">
                <a:latin typeface="Arial" charset="0"/>
                <a:cs typeface="Arial" charset="0"/>
              </a:rPr>
              <a:t>plus de </a:t>
            </a:r>
            <a:r>
              <a:rPr lang="fr-CA" altLang="fr-FR" sz="2500" dirty="0" smtClean="0">
                <a:latin typeface="Arial" charset="0"/>
                <a:cs typeface="Arial" charset="0"/>
              </a:rPr>
              <a:t>gaz!</a:t>
            </a:r>
            <a:br>
              <a:rPr lang="fr-CA" altLang="fr-FR" sz="2500" dirty="0" smtClean="0">
                <a:latin typeface="Arial" charset="0"/>
                <a:cs typeface="Arial" charset="0"/>
              </a:rPr>
            </a:br>
            <a:r>
              <a:rPr lang="fr-CA" altLang="fr-FR" sz="2500" dirty="0" smtClean="0">
                <a:latin typeface="Arial" charset="0"/>
                <a:cs typeface="Arial" charset="0"/>
              </a:rPr>
              <a:t/>
            </a:r>
            <a:br>
              <a:rPr lang="fr-CA" altLang="fr-FR" sz="2500" dirty="0" smtClean="0">
                <a:latin typeface="Arial" charset="0"/>
                <a:cs typeface="Arial" charset="0"/>
              </a:rPr>
            </a:br>
            <a:endParaRPr lang="fr-CA" altLang="fr-FR" sz="2500" dirty="0" smtClean="0">
              <a:latin typeface="Arial" charset="0"/>
              <a:cs typeface="Arial" charset="0"/>
            </a:endParaRPr>
          </a:p>
          <a:p>
            <a:pPr lvl="1"/>
            <a:endParaRPr lang="fr-CA" altLang="fr-FR" sz="2500" dirty="0" smtClean="0">
              <a:latin typeface="Arial" charset="0"/>
              <a:cs typeface="Arial" charset="0"/>
            </a:endParaRPr>
          </a:p>
        </p:txBody>
      </p:sp>
      <p:sp>
        <p:nvSpPr>
          <p:cNvPr id="28676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 smtClean="0">
                <a:latin typeface="Arial" charset="0"/>
                <a:cs typeface="Arial" charset="0"/>
              </a:rPr>
              <a:t>Pour déterminer le vrai coût du gaz:	</a:t>
            </a:r>
          </a:p>
        </p:txBody>
      </p:sp>
      <p:sp>
        <p:nvSpPr>
          <p:cNvPr id="29699" name="Espace réservé du contenu 5"/>
          <p:cNvSpPr>
            <a:spLocks noGrp="1"/>
          </p:cNvSpPr>
          <p:nvPr>
            <p:ph idx="1"/>
          </p:nvPr>
        </p:nvSpPr>
        <p:spPr>
          <a:xfrm>
            <a:off x="383058" y="1488831"/>
            <a:ext cx="8229600" cy="4701904"/>
          </a:xfrm>
        </p:spPr>
        <p:txBody>
          <a:bodyPr/>
          <a:lstStyle/>
          <a:p>
            <a:r>
              <a:rPr lang="fr-CA" altLang="fr-FR" sz="2500" dirty="0" smtClean="0">
                <a:latin typeface="Arial" charset="0"/>
                <a:cs typeface="Arial" charset="0"/>
              </a:rPr>
              <a:t>Vous allez sauver </a:t>
            </a:r>
            <a:r>
              <a:rPr lang="fr-CA" altLang="fr-FR" sz="2500" b="1" dirty="0" smtClean="0">
                <a:latin typeface="Arial" charset="0"/>
                <a:cs typeface="Arial" charset="0"/>
              </a:rPr>
              <a:t>90% de votre budget </a:t>
            </a:r>
            <a:r>
              <a:rPr lang="fr-CA" altLang="fr-FR" sz="2500" dirty="0" smtClean="0">
                <a:latin typeface="Arial" charset="0"/>
                <a:cs typeface="Arial" charset="0"/>
              </a:rPr>
              <a:t>« Essence » et c’est </a:t>
            </a:r>
            <a:r>
              <a:rPr lang="fr-CA" altLang="fr-FR" sz="2500" b="1" dirty="0" smtClean="0">
                <a:latin typeface="Arial" charset="0"/>
                <a:cs typeface="Arial" charset="0"/>
              </a:rPr>
              <a:t>colossale</a:t>
            </a:r>
            <a:r>
              <a:rPr lang="fr-CA" altLang="fr-FR" sz="2500" dirty="0" smtClean="0">
                <a:latin typeface="Arial" charset="0"/>
                <a:cs typeface="Arial" charset="0"/>
              </a:rPr>
              <a:t>!</a:t>
            </a:r>
          </a:p>
          <a:p>
            <a:endParaRPr lang="fr-CA" altLang="fr-FR" sz="500" dirty="0" smtClean="0">
              <a:latin typeface="Arial" charset="0"/>
              <a:cs typeface="Arial" charset="0"/>
            </a:endParaRPr>
          </a:p>
          <a:p>
            <a:r>
              <a:rPr lang="fr-CA" altLang="fr-FR" sz="2500" dirty="0" smtClean="0">
                <a:latin typeface="Arial" charset="0"/>
                <a:cs typeface="Arial" charset="0"/>
              </a:rPr>
              <a:t>La règle du 654 et du 588</a:t>
            </a:r>
            <a:r>
              <a:rPr lang="fr-CA" altLang="fr-FR" sz="2500" dirty="0" smtClean="0">
                <a:latin typeface="Arial" charset="0"/>
                <a:cs typeface="Arial" charset="0"/>
              </a:rPr>
              <a:t>!</a:t>
            </a:r>
            <a:endParaRPr lang="fr-CA" altLang="fr-FR" sz="2500" dirty="0" smtClean="0">
              <a:latin typeface="Arial" charset="0"/>
              <a:cs typeface="Arial" charset="0"/>
            </a:endParaRPr>
          </a:p>
          <a:p>
            <a:endParaRPr lang="fr-CA" altLang="fr-FR" sz="500" dirty="0" smtClean="0">
              <a:latin typeface="Arial" charset="0"/>
              <a:cs typeface="Arial" charset="0"/>
            </a:endParaRPr>
          </a:p>
          <a:p>
            <a:r>
              <a:rPr lang="fr-CA" altLang="fr-FR" sz="2500" dirty="0" smtClean="0">
                <a:latin typeface="Arial" charset="0"/>
                <a:cs typeface="Arial" charset="0"/>
              </a:rPr>
              <a:t>Calcul simple, multipliez ce que vous mettez par semaine par 588 pour le</a:t>
            </a:r>
            <a:br>
              <a:rPr lang="fr-CA" altLang="fr-FR" sz="2500" dirty="0" smtClean="0">
                <a:latin typeface="Arial" charset="0"/>
                <a:cs typeface="Arial" charset="0"/>
              </a:rPr>
            </a:br>
            <a:r>
              <a:rPr lang="fr-CA" altLang="fr-FR" sz="2500" dirty="0" smtClean="0">
                <a:latin typeface="Arial" charset="0"/>
                <a:cs typeface="Arial" charset="0"/>
              </a:rPr>
              <a:t>savoir sur 10 ans</a:t>
            </a:r>
          </a:p>
          <a:p>
            <a:pPr lvl="1"/>
            <a:r>
              <a:rPr lang="fr-CA" altLang="fr-FR" sz="2500" dirty="0" smtClean="0">
                <a:latin typeface="Arial" charset="0"/>
                <a:cs typeface="Arial" charset="0"/>
              </a:rPr>
              <a:t>30$/semaine = </a:t>
            </a:r>
            <a:r>
              <a:rPr lang="fr-CA" altLang="fr-FR" sz="2500" dirty="0" smtClean="0">
                <a:latin typeface="Arial" charset="0"/>
                <a:cs typeface="Arial" charset="0"/>
              </a:rPr>
              <a:t>19,000</a:t>
            </a:r>
            <a:r>
              <a:rPr lang="fr-CA" altLang="fr-FR" sz="2500" dirty="0" smtClean="0">
                <a:latin typeface="Arial" charset="0"/>
                <a:cs typeface="Arial" charset="0"/>
              </a:rPr>
              <a:t>$!</a:t>
            </a:r>
          </a:p>
          <a:p>
            <a:pPr lvl="1"/>
            <a:r>
              <a:rPr lang="fr-CA" altLang="fr-FR" sz="2500" dirty="0" smtClean="0">
                <a:latin typeface="Arial" charset="0"/>
                <a:cs typeface="Arial" charset="0"/>
              </a:rPr>
              <a:t>50$/semaine = </a:t>
            </a:r>
            <a:r>
              <a:rPr lang="fr-CA" altLang="fr-FR" sz="2500" dirty="0" smtClean="0">
                <a:latin typeface="Arial" charset="0"/>
                <a:cs typeface="Arial" charset="0"/>
              </a:rPr>
              <a:t>30,000</a:t>
            </a:r>
            <a:r>
              <a:rPr lang="fr-CA" altLang="fr-FR" sz="2500" dirty="0" smtClean="0">
                <a:latin typeface="Arial" charset="0"/>
                <a:cs typeface="Arial" charset="0"/>
              </a:rPr>
              <a:t>$!!</a:t>
            </a:r>
          </a:p>
          <a:p>
            <a:pPr lvl="1"/>
            <a:r>
              <a:rPr lang="fr-CA" altLang="fr-FR" sz="2500" dirty="0" smtClean="0">
                <a:latin typeface="Arial" charset="0"/>
                <a:cs typeface="Arial" charset="0"/>
              </a:rPr>
              <a:t>70$/semaine = 41,000$!!!</a:t>
            </a:r>
          </a:p>
          <a:p>
            <a:pPr marL="0" indent="0">
              <a:buNone/>
            </a:pPr>
            <a:r>
              <a:rPr lang="fr-CA" altLang="fr-FR" sz="2500" dirty="0" smtClean="0">
                <a:latin typeface="Arial" charset="0"/>
                <a:cs typeface="Arial" charset="0"/>
              </a:rPr>
              <a:t/>
            </a:r>
            <a:br>
              <a:rPr lang="fr-CA" altLang="fr-FR" sz="2500" dirty="0" smtClean="0">
                <a:latin typeface="Arial" charset="0"/>
                <a:cs typeface="Arial" charset="0"/>
              </a:rPr>
            </a:br>
            <a:r>
              <a:rPr lang="fr-CA" altLang="fr-FR" sz="2500" dirty="0" smtClean="0">
                <a:latin typeface="Arial" charset="0"/>
                <a:cs typeface="Arial" charset="0"/>
              </a:rPr>
              <a:t/>
            </a:r>
            <a:br>
              <a:rPr lang="fr-CA" altLang="fr-FR" sz="2500" dirty="0" smtClean="0">
                <a:latin typeface="Arial" charset="0"/>
                <a:cs typeface="Arial" charset="0"/>
              </a:rPr>
            </a:br>
            <a:r>
              <a:rPr lang="fr-CA" altLang="fr-FR" sz="2500" dirty="0" smtClean="0">
                <a:latin typeface="Arial" charset="0"/>
                <a:cs typeface="Arial" charset="0"/>
              </a:rPr>
              <a:t/>
            </a:r>
            <a:br>
              <a:rPr lang="fr-CA" altLang="fr-FR" sz="2500" dirty="0" smtClean="0">
                <a:latin typeface="Arial" charset="0"/>
                <a:cs typeface="Arial" charset="0"/>
              </a:rPr>
            </a:br>
            <a:endParaRPr lang="fr-CA" altLang="fr-FR" sz="2500" dirty="0" smtClean="0">
              <a:latin typeface="Arial" charset="0"/>
              <a:cs typeface="Arial" charset="0"/>
            </a:endParaRPr>
          </a:p>
          <a:p>
            <a:pPr lvl="1"/>
            <a:endParaRPr lang="fr-CA" altLang="fr-FR" sz="2500" dirty="0" smtClean="0">
              <a:latin typeface="Arial" charset="0"/>
              <a:cs typeface="Arial" charset="0"/>
            </a:endParaRPr>
          </a:p>
        </p:txBody>
      </p:sp>
      <p:sp>
        <p:nvSpPr>
          <p:cNvPr id="29700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78" y="3917077"/>
            <a:ext cx="3855471" cy="23998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r="8571" b="9983"/>
          <a:stretch/>
        </p:blipFill>
        <p:spPr>
          <a:xfrm>
            <a:off x="5560149" y="2052000"/>
            <a:ext cx="3312000" cy="10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0807"/>
            <a:ext cx="8229600" cy="1066799"/>
          </a:xfrm>
        </p:spPr>
        <p:txBody>
          <a:bodyPr/>
          <a:lstStyle/>
          <a:p>
            <a:r>
              <a:rPr lang="fr-CA" dirty="0" smtClean="0"/>
              <a:t>TOUT COMPRIS:</a:t>
            </a:r>
            <a:br>
              <a:rPr lang="fr-CA" dirty="0" smtClean="0"/>
            </a:br>
            <a:r>
              <a:rPr lang="fr-CA" dirty="0" smtClean="0"/>
              <a:t>À quoi le coût réel ressemble?</a:t>
            </a:r>
            <a:endParaRPr lang="fr-CA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70258"/>
            <a:ext cx="8420100" cy="47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0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42165"/>
            <a:ext cx="8229600" cy="1278543"/>
          </a:xfrm>
        </p:spPr>
        <p:txBody>
          <a:bodyPr>
            <a:normAutofit/>
          </a:bodyPr>
          <a:lstStyle/>
          <a:p>
            <a:pPr algn="ctr"/>
            <a:r>
              <a:rPr lang="fr-CA" altLang="fr-FR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AVEQ</a:t>
            </a:r>
            <a:r>
              <a:rPr lang="fr-CA" altLang="fr-FR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fr-CA" altLang="fr-FR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fr-CA" altLang="fr-FR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(Association des véhicules électriques du Québec)</a:t>
            </a:r>
            <a:br>
              <a:rPr lang="fr-CA" altLang="fr-FR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</a:br>
            <a:endParaRPr lang="fr-CA" altLang="fr-FR" sz="2000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960"/>
            <a:ext cx="8229600" cy="4386375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defRPr/>
            </a:pPr>
            <a:r>
              <a:rPr lang="fr-CA" dirty="0"/>
              <a:t>Nous ne sommes pas des </a:t>
            </a:r>
            <a:r>
              <a:rPr lang="fr-CA" dirty="0" smtClean="0"/>
              <a:t>vendeurs; </a:t>
            </a:r>
            <a:r>
              <a:rPr lang="fr-CA" dirty="0"/>
              <a:t>nous sommes des propriétaires … </a:t>
            </a:r>
            <a:r>
              <a:rPr lang="fr-CA" dirty="0" smtClean="0"/>
              <a:t>passionnés!</a:t>
            </a:r>
          </a:p>
          <a:p>
            <a:pPr>
              <a:spcBef>
                <a:spcPts val="1800"/>
              </a:spcBef>
              <a:defRPr/>
            </a:pPr>
            <a:r>
              <a:rPr lang="fr-CA" dirty="0"/>
              <a:t>Promouvoir </a:t>
            </a:r>
            <a:r>
              <a:rPr lang="fr-CA" dirty="0" smtClean="0"/>
              <a:t>l’électromobilité</a:t>
            </a:r>
          </a:p>
          <a:p>
            <a:pPr>
              <a:spcBef>
                <a:spcPts val="1800"/>
              </a:spcBef>
              <a:defRPr/>
            </a:pPr>
            <a:r>
              <a:rPr lang="fr-CA" dirty="0"/>
              <a:t>Plus de 4000 membres </a:t>
            </a:r>
            <a:r>
              <a:rPr lang="fr-CA" dirty="0" smtClean="0"/>
              <a:t>actifs</a:t>
            </a:r>
          </a:p>
          <a:p>
            <a:pPr>
              <a:spcBef>
                <a:spcPts val="1800"/>
              </a:spcBef>
              <a:defRPr/>
            </a:pPr>
            <a:r>
              <a:rPr lang="fr-CA" dirty="0"/>
              <a:t>Plus de 600 </a:t>
            </a:r>
            <a:r>
              <a:rPr lang="fr-CA" dirty="0" smtClean="0"/>
              <a:t>bénévoles</a:t>
            </a:r>
          </a:p>
          <a:p>
            <a:pPr>
              <a:spcBef>
                <a:spcPts val="1800"/>
              </a:spcBef>
              <a:defRPr/>
            </a:pPr>
            <a:r>
              <a:rPr lang="fr-CA" dirty="0"/>
              <a:t>Plusieurs milliers d’essais-routiers par </a:t>
            </a:r>
            <a:r>
              <a:rPr lang="fr-CA" dirty="0" smtClean="0"/>
              <a:t>année</a:t>
            </a:r>
          </a:p>
          <a:p>
            <a:pPr>
              <a:spcBef>
                <a:spcPts val="1800"/>
              </a:spcBef>
              <a:defRPr/>
            </a:pPr>
            <a:r>
              <a:rPr lang="fr-CA" dirty="0"/>
              <a:t>18 directeurs régionaux couvrant toute la </a:t>
            </a:r>
            <a:r>
              <a:rPr lang="fr-CA" dirty="0" smtClean="0"/>
              <a:t>province</a:t>
            </a:r>
          </a:p>
          <a:p>
            <a:pPr>
              <a:spcBef>
                <a:spcPts val="1800"/>
              </a:spcBef>
              <a:defRPr/>
            </a:pPr>
            <a:r>
              <a:rPr lang="fr-CA" dirty="0"/>
              <a:t>Programme de jumelage au niveau </a:t>
            </a:r>
            <a:r>
              <a:rPr lang="fr-CA" dirty="0" smtClean="0"/>
              <a:t>provincial</a:t>
            </a:r>
          </a:p>
          <a:p>
            <a:pPr>
              <a:spcBef>
                <a:spcPts val="1800"/>
              </a:spcBef>
              <a:buFontTx/>
              <a:buChar char="-"/>
              <a:defRPr/>
            </a:pPr>
            <a:endParaRPr lang="fr-CA" dirty="0" smtClean="0"/>
          </a:p>
          <a:p>
            <a:pPr>
              <a:spcBef>
                <a:spcPts val="1800"/>
              </a:spcBef>
              <a:buFontTx/>
              <a:buChar char="-"/>
              <a:defRPr/>
            </a:pPr>
            <a:endParaRPr lang="fr-CA" dirty="0" smtClean="0"/>
          </a:p>
          <a:p>
            <a:pPr>
              <a:spcBef>
                <a:spcPts val="1800"/>
              </a:spcBef>
              <a:defRPr/>
            </a:pP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0308" y="567742"/>
            <a:ext cx="8229600" cy="1256079"/>
          </a:xfrm>
        </p:spPr>
        <p:txBody>
          <a:bodyPr>
            <a:normAutofit/>
          </a:bodyPr>
          <a:lstStyle/>
          <a:p>
            <a:pPr algn="ctr"/>
            <a:r>
              <a:rPr lang="fr-CA" altLang="fr-FR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Véhicule électrique </a:t>
            </a:r>
            <a:r>
              <a:rPr lang="fr-CA" altLang="fr-FR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à batterie </a:t>
            </a:r>
            <a:r>
              <a:rPr lang="fr-CA" altLang="fr-FR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br>
              <a:rPr lang="fr-CA" altLang="fr-FR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fr-CA" altLang="fr-FR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Les types: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2992" y="2159743"/>
            <a:ext cx="8638246" cy="3842116"/>
          </a:xfrm>
        </p:spPr>
        <p:txBody>
          <a:bodyPr>
            <a:normAutofit fontScale="92500"/>
          </a:bodyPr>
          <a:lstStyle/>
          <a:p>
            <a:pPr lvl="1">
              <a:defRPr/>
            </a:pP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Les tout </a:t>
            </a: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électriques: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Maximum d’économies!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defRPr/>
            </a:pPr>
            <a:r>
              <a:rPr lang="fr-CA" dirty="0" err="1" smtClean="0"/>
              <a:t>Leaf</a:t>
            </a:r>
            <a:r>
              <a:rPr lang="fr-CA" dirty="0" smtClean="0"/>
              <a:t>, </a:t>
            </a:r>
            <a:r>
              <a:rPr lang="fr-CA" dirty="0" err="1" smtClean="0"/>
              <a:t>iMiev</a:t>
            </a:r>
            <a:r>
              <a:rPr lang="fr-CA" dirty="0" smtClean="0"/>
              <a:t>, Focus EV, Spark EV, Smart EV, Tesla, BMW i3, KIA Soul EV, etc.;  100-450 kms</a:t>
            </a:r>
          </a:p>
          <a:p>
            <a:pPr marL="914400" lvl="2" indent="0">
              <a:buNone/>
              <a:defRPr/>
            </a:pPr>
            <a:endParaRPr lang="fr-CA" sz="1600" dirty="0" smtClean="0"/>
          </a:p>
          <a:p>
            <a:pPr lvl="1">
              <a:defRPr/>
            </a:pP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Les électriques à autonomie </a:t>
            </a: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prolongée: </a:t>
            </a:r>
            <a:r>
              <a:rPr lang="fr-CA" b="1" dirty="0" smtClean="0">
                <a:solidFill>
                  <a:schemeClr val="accent5">
                    <a:lumMod val="75000"/>
                  </a:schemeClr>
                </a:solidFill>
              </a:rPr>
              <a:t>excellent compromis.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defRPr/>
            </a:pPr>
            <a:r>
              <a:rPr lang="fr-CA" dirty="0" smtClean="0"/>
              <a:t>Chevrolet Volt, BMW i3 REX, BMW i8;  80-160 kms</a:t>
            </a:r>
          </a:p>
          <a:p>
            <a:pPr marL="914400" lvl="2" indent="0">
              <a:buNone/>
              <a:defRPr/>
            </a:pPr>
            <a:endParaRPr lang="fr-CA" sz="1600" dirty="0" smtClean="0"/>
          </a:p>
          <a:p>
            <a:pPr lvl="1">
              <a:defRPr/>
            </a:pP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Les hybrides </a:t>
            </a: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</a:rPr>
              <a:t>enfichables: </a:t>
            </a:r>
            <a:r>
              <a:rPr lang="fr-CA" b="1" dirty="0">
                <a:solidFill>
                  <a:schemeClr val="accent5">
                    <a:lumMod val="75000"/>
                  </a:schemeClr>
                </a:solidFill>
              </a:rPr>
              <a:t>économies minimes …</a:t>
            </a:r>
            <a:endParaRPr lang="fr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defRPr/>
            </a:pPr>
            <a:r>
              <a:rPr lang="fr-CA" dirty="0" smtClean="0"/>
              <a:t>Prius, Ford </a:t>
            </a:r>
            <a:r>
              <a:rPr lang="fr-CA" dirty="0" err="1" smtClean="0"/>
              <a:t>Cmax</a:t>
            </a:r>
            <a:r>
              <a:rPr lang="fr-CA" dirty="0" smtClean="0"/>
              <a:t> </a:t>
            </a:r>
            <a:r>
              <a:rPr lang="fr-CA" dirty="0" err="1" smtClean="0"/>
              <a:t>Energy</a:t>
            </a:r>
            <a:r>
              <a:rPr lang="fr-CA" dirty="0" smtClean="0"/>
              <a:t>, Ford </a:t>
            </a:r>
            <a:r>
              <a:rPr lang="fr-CA" dirty="0" err="1" smtClean="0"/>
              <a:t>Energy</a:t>
            </a:r>
            <a:r>
              <a:rPr lang="fr-CA" dirty="0" smtClean="0"/>
              <a:t>, etc.;  10-40 kms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 descr="regen-im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647950"/>
            <a:ext cx="5330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051300" y="4910138"/>
            <a:ext cx="781050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Batterie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64475" y="2911475"/>
            <a:ext cx="1087438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Moteur électrique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18225" y="5605463"/>
            <a:ext cx="2068513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Puissance vers la batterie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826125" y="5768975"/>
            <a:ext cx="29210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6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34072"/>
            <a:ext cx="8229600" cy="898220"/>
          </a:xfrm>
        </p:spPr>
        <p:txBody>
          <a:bodyPr>
            <a:normAutofit fontScale="90000"/>
          </a:bodyPr>
          <a:lstStyle/>
          <a:p>
            <a:r>
              <a:rPr lang="fr-CA" altLang="fr-FR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Qu’est-ce que le freinage </a:t>
            </a:r>
            <a:r>
              <a:rPr lang="fr-CA" altLang="fr-FR" sz="3600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régénératif</a:t>
            </a:r>
            <a:r>
              <a:rPr lang="fr-CA" altLang="fr-FR" sz="36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318180"/>
            <a:ext cx="7950994" cy="1956529"/>
          </a:xfrm>
        </p:spPr>
        <p:txBody>
          <a:bodyPr>
            <a:normAutofit/>
          </a:bodyPr>
          <a:lstStyle/>
          <a:p>
            <a:r>
              <a:rPr lang="fr-CA" altLang="fr-FR" sz="2600" dirty="0" smtClean="0">
                <a:latin typeface="Arial" charset="0"/>
                <a:cs typeface="Arial" charset="0"/>
              </a:rPr>
              <a:t>Utilise l’énergie provenant du freinage, normalement perdue</a:t>
            </a:r>
          </a:p>
          <a:p>
            <a:r>
              <a:rPr lang="fr-CA" altLang="fr-FR" sz="2600" dirty="0" smtClean="0">
                <a:latin typeface="Arial" charset="0"/>
                <a:cs typeface="Arial" charset="0"/>
              </a:rPr>
              <a:t>Durée de vie des freins mécaniques: pratiquement illimitée! 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50825" y="3679064"/>
            <a:ext cx="3462338" cy="25083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Freinage </a:t>
            </a:r>
            <a:r>
              <a:rPr lang="fr-C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régénératif</a:t>
            </a:r>
          </a:p>
          <a:p>
            <a:pPr>
              <a:defRPr/>
            </a:pPr>
            <a:endParaRPr lang="fr-CA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defRPr/>
            </a:pPr>
            <a:r>
              <a:rPr lang="fr-CA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  	</a:t>
            </a:r>
            <a:r>
              <a:rPr lang="fr-CA" sz="1400" dirty="0" smtClean="0"/>
              <a:t>Au </a:t>
            </a:r>
            <a:r>
              <a:rPr lang="fr-CA" sz="1400" dirty="0"/>
              <a:t>moment du freinage, </a:t>
            </a:r>
            <a:r>
              <a:rPr lang="fr-CA" sz="1400" dirty="0" smtClean="0"/>
              <a:t>l’énergie cinétique </a:t>
            </a:r>
            <a:r>
              <a:rPr lang="fr-CA" sz="1400" dirty="0"/>
              <a:t>provenant des roues est transférée au moteur </a:t>
            </a:r>
            <a:r>
              <a:rPr lang="fr-CA" sz="1400" dirty="0" smtClean="0"/>
              <a:t>électrique</a:t>
            </a:r>
          </a:p>
          <a:p>
            <a:pPr marL="457200" indent="-457200">
              <a:defRPr/>
            </a:pPr>
            <a:endParaRPr lang="fr-CA" sz="1000" dirty="0"/>
          </a:p>
          <a:p>
            <a:pPr marL="457200" indent="-457200">
              <a:defRPr/>
            </a:pPr>
            <a:r>
              <a:rPr lang="fr-CA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2-</a:t>
            </a:r>
            <a:r>
              <a:rPr lang="fr-CA" sz="1400" b="1" dirty="0"/>
              <a:t> </a:t>
            </a:r>
            <a:r>
              <a:rPr lang="fr-CA" sz="1400" b="1" dirty="0" smtClean="0"/>
              <a:t>	</a:t>
            </a:r>
            <a:r>
              <a:rPr lang="fr-CA" sz="1400" dirty="0" smtClean="0"/>
              <a:t>Le </a:t>
            </a:r>
            <a:r>
              <a:rPr lang="fr-CA" sz="1400" dirty="0"/>
              <a:t>moteur électrique devient alors génératrice, produisant de </a:t>
            </a:r>
            <a:r>
              <a:rPr lang="fr-CA" sz="1400" dirty="0" smtClean="0"/>
              <a:t>l’électricité</a:t>
            </a:r>
          </a:p>
          <a:p>
            <a:pPr marL="457200" indent="-457200">
              <a:defRPr/>
            </a:pPr>
            <a:endParaRPr lang="fr-CA" sz="1000" dirty="0"/>
          </a:p>
          <a:p>
            <a:pPr marL="457200" indent="-457200">
              <a:defRPr/>
            </a:pPr>
            <a:r>
              <a:rPr lang="fr-CA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3-</a:t>
            </a:r>
            <a:r>
              <a:rPr lang="fr-CA" sz="1400" dirty="0"/>
              <a:t> </a:t>
            </a:r>
            <a:r>
              <a:rPr lang="fr-CA" sz="1400" dirty="0" smtClean="0"/>
              <a:t>	L’électricité </a:t>
            </a:r>
            <a:r>
              <a:rPr lang="fr-CA" sz="1400" dirty="0"/>
              <a:t>parvient à la batterie ou elle est </a:t>
            </a:r>
            <a:r>
              <a:rPr lang="fr-CA" sz="1400" dirty="0" smtClean="0"/>
              <a:t>stockée</a:t>
            </a:r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550985"/>
            <a:ext cx="8561388" cy="755528"/>
          </a:xfrm>
        </p:spPr>
        <p:txBody>
          <a:bodyPr/>
          <a:lstStyle/>
          <a:p>
            <a:r>
              <a:rPr lang="fr-CA" altLang="fr-FR" sz="2700" dirty="0" smtClean="0">
                <a:latin typeface="Arial" charset="0"/>
                <a:cs typeface="Arial" charset="0"/>
              </a:rPr>
              <a:t>Les VÉB sont meilleurs pour l’environnement!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19908"/>
            <a:ext cx="8229600" cy="455063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La voiture au </a:t>
            </a:r>
            <a:r>
              <a:rPr lang="fr-CA" dirty="0"/>
              <a:t>Québec cause 43% des émissions à effet de serre.</a:t>
            </a:r>
          </a:p>
          <a:p>
            <a:pPr>
              <a:defRPr/>
            </a:pPr>
            <a:r>
              <a:rPr lang="fr-CA" dirty="0" smtClean="0"/>
              <a:t>En tenant compte de tout: ils produisent </a:t>
            </a:r>
            <a:r>
              <a:rPr lang="fr-CA" dirty="0" smtClean="0"/>
              <a:t>au minimum 71% moins de CO2 que les véhicules à essence au Québec.</a:t>
            </a:r>
          </a:p>
          <a:p>
            <a:pPr>
              <a:defRPr/>
            </a:pPr>
            <a:r>
              <a:rPr lang="fr-CA" dirty="0" smtClean="0">
                <a:ea typeface="ＭＳ Ｐゴシック" charset="0"/>
              </a:rPr>
              <a:t>99% de l’énergie produite au Québec provient de sources renouvelables) donc le VÉ au Québec est Zéro Émission</a:t>
            </a:r>
            <a:endParaRPr lang="fr-CA" dirty="0">
              <a:ea typeface="ＭＳ Ｐゴシック" charset="0"/>
            </a:endParaRPr>
          </a:p>
        </p:txBody>
      </p:sp>
      <p:pic>
        <p:nvPicPr>
          <p:cNvPr id="15364" name="Picture 1" descr="EVie speedie 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" y="4764101"/>
            <a:ext cx="3706446" cy="163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987826" y="3481755"/>
            <a:ext cx="7030761" cy="7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DF6421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F642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F642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F642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F642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9E37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9E37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9E37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9E3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altLang="fr-FR" sz="2700" dirty="0" smtClean="0">
                <a:latin typeface="Arial" charset="0"/>
                <a:cs typeface="Arial" charset="0"/>
              </a:rPr>
              <a:t>Les VÉB sont meilleurs pour l’économie!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798277" y="3985846"/>
            <a:ext cx="5345723" cy="229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A" dirty="0" smtClean="0"/>
              <a:t>12 milliards sortent chaque année du Québec en achat de pétrole! </a:t>
            </a:r>
            <a:endParaRPr lang="fr-CA" dirty="0" smtClean="0"/>
          </a:p>
          <a:p>
            <a:pPr>
              <a:defRPr/>
            </a:pPr>
            <a:r>
              <a:rPr lang="fr-CA" dirty="0" smtClean="0"/>
              <a:t>L’électricité de CHEZ NOUS!</a:t>
            </a:r>
          </a:p>
          <a:p>
            <a:pPr>
              <a:defRPr/>
            </a:pPr>
            <a:r>
              <a:rPr lang="fr-CA" dirty="0" smtClean="0"/>
              <a:t>Des jobs de CHEZ NOUS!</a:t>
            </a:r>
            <a:endParaRPr lang="fr-CA" dirty="0" smtClean="0"/>
          </a:p>
          <a:p>
            <a:pPr>
              <a:defRPr/>
            </a:pPr>
            <a:r>
              <a:rPr lang="fr-CA" dirty="0" smtClean="0"/>
              <a:t>Pollution = 8 milliards en Santé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57199" y="568411"/>
            <a:ext cx="8538519" cy="738102"/>
          </a:xfrm>
        </p:spPr>
        <p:txBody>
          <a:bodyPr/>
          <a:lstStyle/>
          <a:p>
            <a:r>
              <a:rPr lang="fr-CA" altLang="fr-FR" b="0" dirty="0" smtClean="0">
                <a:latin typeface="Arial" charset="0"/>
                <a:cs typeface="Arial" charset="0"/>
              </a:rPr>
              <a:t>Et non!... L’autonomie n’est pas un problème!</a:t>
            </a:r>
          </a:p>
        </p:txBody>
      </p:sp>
      <p:sp>
        <p:nvSpPr>
          <p:cNvPr id="22532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513"/>
            <a:ext cx="9144000" cy="38896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2400" y="5294981"/>
            <a:ext cx="8651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A" altLang="fr-FR" dirty="0">
                <a:latin typeface="Arial" charset="0"/>
                <a:cs typeface="Arial" charset="0"/>
              </a:rPr>
              <a:t>Demande une nouvelle façon de voir et c’est le plus dur…</a:t>
            </a:r>
          </a:p>
          <a:p>
            <a:pPr marL="285750" indent="-285750">
              <a:buFontTx/>
              <a:buChar char="-"/>
            </a:pPr>
            <a:r>
              <a:rPr lang="fr-CA" altLang="fr-FR" dirty="0" smtClean="0">
                <a:latin typeface="Arial" charset="0"/>
                <a:cs typeface="Arial" charset="0"/>
              </a:rPr>
              <a:t>Il </a:t>
            </a:r>
            <a:r>
              <a:rPr lang="fr-CA" altLang="fr-FR" dirty="0">
                <a:latin typeface="Arial" charset="0"/>
                <a:cs typeface="Arial" charset="0"/>
              </a:rPr>
              <a:t>faut voir cela comme un cellulaire intelligent:</a:t>
            </a:r>
          </a:p>
          <a:p>
            <a:pPr marL="285750" indent="-285750">
              <a:buFontTx/>
              <a:buChar char="-"/>
            </a:pPr>
            <a:r>
              <a:rPr lang="fr-CA" altLang="fr-FR" dirty="0" smtClean="0">
                <a:latin typeface="Arial" charset="0"/>
                <a:cs typeface="Arial" charset="0"/>
              </a:rPr>
              <a:t>90</a:t>
            </a:r>
            <a:r>
              <a:rPr lang="fr-CA" altLang="fr-FR" dirty="0">
                <a:latin typeface="Arial" charset="0"/>
                <a:cs typeface="Arial" charset="0"/>
              </a:rPr>
              <a:t>% des conducteurs font moins de 80 km par jour</a:t>
            </a:r>
            <a:r>
              <a:rPr lang="fr-CA" altLang="fr-FR" dirty="0" smtClean="0">
                <a:latin typeface="Arial" charset="0"/>
                <a:cs typeface="Arial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fr-CA" altLang="fr-FR" dirty="0">
              <a:latin typeface="Arial" charset="0"/>
              <a:cs typeface="Arial" charset="0"/>
            </a:endParaRPr>
          </a:p>
          <a:p>
            <a:endParaRPr lang="fr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4"/>
          <p:cNvSpPr>
            <a:spLocks noGrp="1"/>
          </p:cNvSpPr>
          <p:nvPr>
            <p:ph type="title"/>
          </p:nvPr>
        </p:nvSpPr>
        <p:spPr>
          <a:xfrm>
            <a:off x="457200" y="701674"/>
            <a:ext cx="8229600" cy="1091957"/>
          </a:xfrm>
        </p:spPr>
        <p:txBody>
          <a:bodyPr/>
          <a:lstStyle/>
          <a:p>
            <a:r>
              <a:rPr lang="fr-CA" altLang="fr-FR" dirty="0" smtClean="0">
                <a:latin typeface="Arial" charset="0"/>
                <a:cs typeface="Arial" charset="0"/>
              </a:rPr>
              <a:t>Les bornes de recharge</a:t>
            </a:r>
            <a:br>
              <a:rPr lang="fr-CA" altLang="fr-FR" dirty="0" smtClean="0">
                <a:latin typeface="Arial" charset="0"/>
                <a:cs typeface="Arial" charset="0"/>
              </a:rPr>
            </a:br>
            <a:r>
              <a:rPr lang="fr-CA" altLang="fr-FR" dirty="0" smtClean="0">
                <a:latin typeface="Arial" charset="0"/>
                <a:cs typeface="Arial" charset="0"/>
              </a:rPr>
              <a:t>« Chez soi  »</a:t>
            </a:r>
          </a:p>
        </p:txBody>
      </p:sp>
      <p:pic>
        <p:nvPicPr>
          <p:cNvPr id="16387" name="Picture 7" descr="http://www.pluginamerica.org/sites/default/files/accessory-images/ClipperCreek_PCS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/>
          <a:stretch>
            <a:fillRect/>
          </a:stretch>
        </p:blipFill>
        <p:spPr bwMode="auto">
          <a:xfrm>
            <a:off x="6260123" y="701676"/>
            <a:ext cx="2239108" cy="18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Espace réservé du contenu 5"/>
          <p:cNvSpPr>
            <a:spLocks noGrp="1"/>
          </p:cNvSpPr>
          <p:nvPr>
            <p:ph idx="1"/>
          </p:nvPr>
        </p:nvSpPr>
        <p:spPr>
          <a:xfrm>
            <a:off x="457200" y="2251996"/>
            <a:ext cx="5381625" cy="334657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CA" altLang="fr-FR" sz="2000" b="1" dirty="0" smtClean="0">
                <a:latin typeface="Arial" charset="0"/>
                <a:cs typeface="Arial" charset="0"/>
              </a:rPr>
              <a:t>La borne de recharge « chez-soi » vient en format 110v ou 240v:</a:t>
            </a:r>
          </a:p>
          <a:p>
            <a:pPr>
              <a:buFont typeface="Arial" charset="0"/>
              <a:buNone/>
            </a:pPr>
            <a:r>
              <a:rPr lang="fr-CA" altLang="fr-FR" sz="2000" b="1" dirty="0" smtClean="0">
                <a:latin typeface="Arial" charset="0"/>
                <a:cs typeface="Arial" charset="0"/>
              </a:rPr>
              <a:t/>
            </a:r>
            <a:br>
              <a:rPr lang="fr-CA" altLang="fr-FR" sz="2000" b="1" dirty="0" smtClean="0">
                <a:latin typeface="Arial" charset="0"/>
                <a:cs typeface="Arial" charset="0"/>
              </a:rPr>
            </a:br>
            <a:r>
              <a:rPr lang="fr-CA" altLang="fr-FR" sz="2000" b="1" dirty="0" smtClean="0">
                <a:latin typeface="Arial" charset="0"/>
                <a:cs typeface="Arial" charset="0"/>
              </a:rPr>
              <a:t> - revient à +/- 1/10 du prix du gaz</a:t>
            </a:r>
            <a:br>
              <a:rPr lang="fr-CA" altLang="fr-FR" sz="2000" b="1" dirty="0" smtClean="0">
                <a:latin typeface="Arial" charset="0"/>
                <a:cs typeface="Arial" charset="0"/>
              </a:rPr>
            </a:br>
            <a:r>
              <a:rPr lang="fr-CA" altLang="fr-FR" sz="2000" b="1" dirty="0" smtClean="0">
                <a:latin typeface="Arial" charset="0"/>
                <a:cs typeface="Arial" charset="0"/>
              </a:rPr>
              <a:t/>
            </a:r>
            <a:br>
              <a:rPr lang="fr-CA" altLang="fr-FR" sz="2000" b="1" dirty="0" smtClean="0">
                <a:latin typeface="Arial" charset="0"/>
                <a:cs typeface="Arial" charset="0"/>
              </a:rPr>
            </a:br>
            <a:r>
              <a:rPr lang="fr-CA" altLang="fr-FR" sz="2000" b="1" dirty="0" smtClean="0">
                <a:latin typeface="Arial" charset="0"/>
                <a:cs typeface="Arial" charset="0"/>
              </a:rPr>
              <a:t> - 20,000 kms = 200-300$</a:t>
            </a:r>
          </a:p>
          <a:p>
            <a:pPr marL="0" indent="0">
              <a:buNone/>
            </a:pPr>
            <a:r>
              <a:rPr lang="fr-CA" altLang="fr-FR" sz="2000" b="1" dirty="0" smtClean="0">
                <a:latin typeface="Arial" charset="0"/>
                <a:cs typeface="Arial" charset="0"/>
              </a:rPr>
              <a:t>      - Subvention 50% jusqu’à 1 000$</a:t>
            </a:r>
          </a:p>
          <a:p>
            <a:pPr marL="0" indent="0">
              <a:buNone/>
            </a:pPr>
            <a:r>
              <a:rPr lang="fr-CA" altLang="fr-FR" sz="2000" b="1" dirty="0" smtClean="0">
                <a:latin typeface="Arial" charset="0"/>
                <a:cs typeface="Arial" charset="0"/>
              </a:rPr>
              <a:t>      - </a:t>
            </a:r>
            <a:r>
              <a:rPr lang="fr-CA" altLang="fr-FR" sz="2000" b="1" dirty="0">
                <a:latin typeface="Arial" charset="0"/>
                <a:cs typeface="Arial" charset="0"/>
              </a:rPr>
              <a:t>Couvre 85-98% de nos déplacements</a:t>
            </a:r>
            <a:endParaRPr lang="fr-CA" altLang="fr-FR" sz="2000" b="1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fr-CA" altLang="fr-FR" sz="2000" b="1" dirty="0">
                <a:latin typeface="Arial" charset="0"/>
                <a:cs typeface="Arial" charset="0"/>
              </a:rPr>
              <a:t> </a:t>
            </a:r>
            <a:r>
              <a:rPr lang="fr-CA" altLang="fr-FR" sz="2000" b="1" dirty="0" smtClean="0">
                <a:latin typeface="Arial" charset="0"/>
                <a:cs typeface="Arial" charset="0"/>
              </a:rPr>
              <a:t>     </a:t>
            </a:r>
          </a:p>
          <a:p>
            <a:pPr marL="0" indent="0">
              <a:buNone/>
            </a:pPr>
            <a:r>
              <a:rPr lang="fr-CA" altLang="fr-FR" sz="2000" dirty="0" smtClean="0">
                <a:latin typeface="Arial" charset="0"/>
                <a:cs typeface="Arial" charset="0"/>
              </a:rPr>
              <a:t/>
            </a:r>
            <a:br>
              <a:rPr lang="fr-CA" altLang="fr-FR" sz="2000" dirty="0" smtClean="0">
                <a:latin typeface="Arial" charset="0"/>
                <a:cs typeface="Arial" charset="0"/>
              </a:rPr>
            </a:br>
            <a:r>
              <a:rPr lang="fr-CA" altLang="fr-FR" sz="2000" dirty="0" smtClean="0">
                <a:latin typeface="Arial" charset="0"/>
                <a:cs typeface="Arial" charset="0"/>
              </a:rPr>
              <a:t/>
            </a:r>
            <a:br>
              <a:rPr lang="fr-CA" altLang="fr-FR" sz="2000" dirty="0" smtClean="0">
                <a:latin typeface="Arial" charset="0"/>
                <a:cs typeface="Arial" charset="0"/>
              </a:rPr>
            </a:br>
            <a:endParaRPr lang="fr-CA" altLang="fr-FR" sz="2000" dirty="0" smtClean="0">
              <a:latin typeface="Arial" charset="0"/>
              <a:cs typeface="Arial" charset="0"/>
            </a:endParaRPr>
          </a:p>
          <a:p>
            <a:pPr lvl="1"/>
            <a:endParaRPr lang="fr-CA" altLang="fr-FR" sz="2000" dirty="0" smtClean="0">
              <a:latin typeface="Arial" charset="0"/>
              <a:cs typeface="Arial" charset="0"/>
            </a:endParaRPr>
          </a:p>
        </p:txBody>
      </p:sp>
      <p:sp>
        <p:nvSpPr>
          <p:cNvPr id="16389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  <p:pic>
        <p:nvPicPr>
          <p:cNvPr id="8" name="Picture 6" descr="http://energierenouvelable.ca/produits/image/cache/catalog/EVduty/evduty40-6-50-grande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r="21033"/>
          <a:stretch>
            <a:fillRect/>
          </a:stretch>
        </p:blipFill>
        <p:spPr bwMode="auto">
          <a:xfrm>
            <a:off x="6345799" y="2668405"/>
            <a:ext cx="2153432" cy="361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 smtClean="0">
                <a:latin typeface="Arial" charset="0"/>
                <a:cs typeface="Arial" charset="0"/>
              </a:rPr>
              <a:t>Et pour les 2% à 15% qui reste: Les bornes de recharge « publiques »</a:t>
            </a:r>
          </a:p>
        </p:txBody>
      </p:sp>
      <p:sp>
        <p:nvSpPr>
          <p:cNvPr id="21507" name="Espace réservé du contenu 5"/>
          <p:cNvSpPr>
            <a:spLocks noGrp="1"/>
          </p:cNvSpPr>
          <p:nvPr>
            <p:ph idx="1"/>
          </p:nvPr>
        </p:nvSpPr>
        <p:spPr>
          <a:xfrm>
            <a:off x="457200" y="1686818"/>
            <a:ext cx="8229600" cy="5095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CA" altLang="fr-FR" sz="2000" dirty="0" smtClean="0">
                <a:latin typeface="Arial" charset="0"/>
                <a:cs typeface="Arial" charset="0"/>
              </a:rPr>
              <a:t>     - Plugshare.com </a:t>
            </a:r>
            <a:r>
              <a:rPr lang="fr-CA" altLang="fr-FR" sz="2000" dirty="0" smtClean="0">
                <a:latin typeface="Arial" charset="0"/>
                <a:cs typeface="Arial" charset="0"/>
              </a:rPr>
              <a:t>et autres…</a:t>
            </a:r>
            <a:r>
              <a:rPr lang="fr-CA" altLang="fr-FR" sz="2000" dirty="0" smtClean="0">
                <a:latin typeface="Arial" charset="0"/>
                <a:cs typeface="Arial" charset="0"/>
              </a:rPr>
              <a:t/>
            </a:r>
            <a:br>
              <a:rPr lang="fr-CA" altLang="fr-FR" sz="2000" dirty="0" smtClean="0">
                <a:latin typeface="Arial" charset="0"/>
                <a:cs typeface="Arial" charset="0"/>
              </a:rPr>
            </a:br>
            <a:endParaRPr lang="fr-CA" altLang="fr-FR" sz="2000" dirty="0" smtClean="0">
              <a:latin typeface="Arial" charset="0"/>
              <a:cs typeface="Arial" charset="0"/>
            </a:endParaRPr>
          </a:p>
        </p:txBody>
      </p:sp>
      <p:sp>
        <p:nvSpPr>
          <p:cNvPr id="21508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343"/>
            <a:ext cx="9144000" cy="3796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4"/>
          <p:cNvSpPr>
            <a:spLocks noGrp="1"/>
          </p:cNvSpPr>
          <p:nvPr>
            <p:ph type="title"/>
          </p:nvPr>
        </p:nvSpPr>
        <p:spPr>
          <a:xfrm>
            <a:off x="457200" y="511175"/>
            <a:ext cx="8229600" cy="604838"/>
          </a:xfrm>
        </p:spPr>
        <p:txBody>
          <a:bodyPr/>
          <a:lstStyle/>
          <a:p>
            <a:r>
              <a:rPr lang="fr-CA" altLang="fr-FR" dirty="0" smtClean="0">
                <a:latin typeface="Arial" charset="0"/>
                <a:cs typeface="Arial" charset="0"/>
              </a:rPr>
              <a:t>Les bornes de recharge Public</a:t>
            </a:r>
          </a:p>
        </p:txBody>
      </p:sp>
      <p:sp>
        <p:nvSpPr>
          <p:cNvPr id="18435" name="Espace réservé du contenu 5"/>
          <p:cNvSpPr>
            <a:spLocks noGrp="1"/>
          </p:cNvSpPr>
          <p:nvPr>
            <p:ph idx="1"/>
          </p:nvPr>
        </p:nvSpPr>
        <p:spPr>
          <a:xfrm>
            <a:off x="457200" y="1011238"/>
            <a:ext cx="5019675" cy="2740147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fr-CA" altLang="fr-FR" sz="2000" b="1" dirty="0" smtClean="0">
                <a:latin typeface="Arial" charset="0"/>
                <a:cs typeface="Arial" charset="0"/>
              </a:rPr>
              <a:t>La borne de niveau 2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fr-CA" altLang="fr-FR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fr-CA" altLang="fr-FR" sz="2000" dirty="0" smtClean="0">
                <a:latin typeface="Arial" charset="0"/>
                <a:cs typeface="Arial" charset="0"/>
              </a:rPr>
              <a:t>800 au Québec</a:t>
            </a:r>
          </a:p>
          <a:p>
            <a:pPr>
              <a:spcBef>
                <a:spcPts val="0"/>
              </a:spcBef>
            </a:pPr>
            <a:r>
              <a:rPr lang="fr-CA" altLang="fr-FR" sz="2000" dirty="0" smtClean="0">
                <a:latin typeface="Arial" charset="0"/>
                <a:cs typeface="Arial" charset="0"/>
              </a:rPr>
              <a:t>La moitié sont gratuites!</a:t>
            </a:r>
          </a:p>
          <a:p>
            <a:pPr>
              <a:spcBef>
                <a:spcPts val="0"/>
              </a:spcBef>
            </a:pPr>
            <a:r>
              <a:rPr lang="fr-CA" altLang="fr-FR" sz="2000" dirty="0" smtClean="0">
                <a:latin typeface="Arial" charset="0"/>
                <a:cs typeface="Arial" charset="0"/>
              </a:rPr>
              <a:t>Reviennent à 1/5 du prix de l’essence</a:t>
            </a:r>
          </a:p>
          <a:p>
            <a:pPr>
              <a:spcBef>
                <a:spcPts val="0"/>
              </a:spcBef>
            </a:pPr>
            <a:r>
              <a:rPr lang="fr-CA" altLang="fr-FR" sz="2000" dirty="0" smtClean="0">
                <a:latin typeface="Arial" charset="0"/>
                <a:cs typeface="Arial" charset="0"/>
              </a:rPr>
              <a:t>2 nouvelles par semaine</a:t>
            </a:r>
          </a:p>
          <a:p>
            <a:pPr>
              <a:spcBef>
                <a:spcPts val="0"/>
              </a:spcBef>
            </a:pPr>
            <a:r>
              <a:rPr lang="fr-CA" altLang="fr-FR" sz="2000" dirty="0" smtClean="0">
                <a:latin typeface="Arial" charset="0"/>
                <a:cs typeface="Arial" charset="0"/>
              </a:rPr>
              <a:t>Pour les endroits plus longue durée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CA" altLang="fr-FR" sz="2000" dirty="0" smtClean="0">
                <a:latin typeface="Arial" charset="0"/>
                <a:cs typeface="Arial" charset="0"/>
              </a:rPr>
              <a:t/>
            </a:r>
            <a:br>
              <a:rPr lang="fr-CA" altLang="fr-FR" sz="2000" dirty="0" smtClean="0">
                <a:latin typeface="Arial" charset="0"/>
                <a:cs typeface="Arial" charset="0"/>
              </a:rPr>
            </a:br>
            <a:endParaRPr lang="fr-CA" altLang="fr-FR" sz="2000" dirty="0" smtClean="0"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fr-CA" altLang="fr-FR" sz="2000" dirty="0" smtClean="0">
              <a:latin typeface="Arial" charset="0"/>
              <a:cs typeface="Arial" charset="0"/>
            </a:endParaRPr>
          </a:p>
        </p:txBody>
      </p:sp>
      <p:sp>
        <p:nvSpPr>
          <p:cNvPr id="18437" name="ZoneTexte 9"/>
          <p:cNvSpPr txBox="1">
            <a:spLocks noChangeArrowheads="1"/>
          </p:cNvSpPr>
          <p:nvPr/>
        </p:nvSpPr>
        <p:spPr bwMode="auto">
          <a:xfrm>
            <a:off x="1679575" y="64595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1800">
                <a:solidFill>
                  <a:schemeClr val="bg1"/>
                </a:solidFill>
                <a:latin typeface="Calibri" pitchFamily="34" charset="0"/>
              </a:rPr>
              <a:t>www.aveq.ca</a:t>
            </a:r>
          </a:p>
        </p:txBody>
      </p:sp>
      <p:pic>
        <p:nvPicPr>
          <p:cNvPr id="8" name="Picture 5" descr="http://eco-energie-montreal.com/Wordpress/wp-content/uploads/2014/03/Borne-de-recharge-circuit-electrique-addener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0" y="1280262"/>
            <a:ext cx="3473691" cy="231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 txBox="1">
            <a:spLocks/>
          </p:cNvSpPr>
          <p:nvPr/>
        </p:nvSpPr>
        <p:spPr bwMode="auto">
          <a:xfrm>
            <a:off x="3751385" y="3751386"/>
            <a:ext cx="5199181" cy="247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ts val="40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fr-CA" altLang="fr-FR" sz="2000" b="1" dirty="0" smtClean="0">
                <a:latin typeface="Arial" charset="0"/>
                <a:cs typeface="Arial" charset="0"/>
              </a:rPr>
              <a:t>La borne de niveau 3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fr-CA" altLang="fr-FR" sz="1800" b="1" dirty="0" smtClean="0">
                <a:latin typeface="Arial" charset="0"/>
                <a:cs typeface="Arial" charset="0"/>
              </a:rPr>
              <a:t>(revient à la moitié du prix du gaz)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fr-CA" altLang="fr-FR" sz="1000" b="1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fr-CA" altLang="fr-FR" sz="2000" dirty="0" smtClean="0">
                <a:latin typeface="Arial" charset="0"/>
                <a:cs typeface="Arial" charset="0"/>
              </a:rPr>
              <a:t>Reviennent à </a:t>
            </a:r>
            <a:r>
              <a:rPr lang="fr-CA" altLang="fr-FR" sz="2000" dirty="0" smtClean="0">
                <a:latin typeface="Arial" charset="0"/>
                <a:cs typeface="Arial" charset="0"/>
              </a:rPr>
              <a:t>½ </a:t>
            </a:r>
            <a:r>
              <a:rPr lang="fr-CA" altLang="fr-FR" sz="2000" dirty="0" smtClean="0">
                <a:latin typeface="Arial" charset="0"/>
                <a:cs typeface="Arial" charset="0"/>
              </a:rPr>
              <a:t>du prix du gaz.</a:t>
            </a:r>
          </a:p>
          <a:p>
            <a:pPr>
              <a:spcBef>
                <a:spcPts val="0"/>
              </a:spcBef>
            </a:pPr>
            <a:r>
              <a:rPr lang="fr-CA" altLang="fr-FR" sz="2000" dirty="0" smtClean="0">
                <a:latin typeface="Arial" charset="0"/>
                <a:cs typeface="Arial" charset="0"/>
              </a:rPr>
              <a:t>25 au Québec et 60 prévues d’ici 1 an</a:t>
            </a:r>
          </a:p>
          <a:p>
            <a:pPr>
              <a:spcBef>
                <a:spcPts val="0"/>
              </a:spcBef>
            </a:pPr>
            <a:r>
              <a:rPr lang="fr-CA" altLang="fr-FR" sz="2000" dirty="0" smtClean="0">
                <a:latin typeface="Arial" charset="0"/>
                <a:cs typeface="Arial" charset="0"/>
              </a:rPr>
              <a:t>Durée de l’arrêt dépend du besoin entre 5 - 30 minutes.</a:t>
            </a:r>
            <a:br>
              <a:rPr lang="fr-CA" altLang="fr-FR" sz="2000" dirty="0" smtClean="0">
                <a:latin typeface="Arial" charset="0"/>
                <a:cs typeface="Arial" charset="0"/>
              </a:rPr>
            </a:br>
            <a:endParaRPr lang="fr-CA" altLang="fr-FR" sz="2000" dirty="0" smtClean="0"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fr-CA" altLang="fr-FR" sz="2000" dirty="0" smtClean="0">
              <a:latin typeface="Arial" charset="0"/>
              <a:cs typeface="Arial" charset="0"/>
            </a:endParaRPr>
          </a:p>
        </p:txBody>
      </p:sp>
      <p:pic>
        <p:nvPicPr>
          <p:cNvPr id="10" name="Picture 2" descr="http://www.aveq.ca/uploads/9/3/4/2/9342609/9272789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r="24173"/>
          <a:stretch>
            <a:fillRect/>
          </a:stretch>
        </p:blipFill>
        <p:spPr bwMode="auto">
          <a:xfrm>
            <a:off x="658325" y="3596556"/>
            <a:ext cx="2799984" cy="262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613</Words>
  <Application>Microsoft Office PowerPoint</Application>
  <PresentationFormat>Affichage à l'écran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Présentation PowerPoint</vt:lpstr>
      <vt:lpstr>AVEQ (Association des véhicules électriques du Québec) </vt:lpstr>
      <vt:lpstr>Véhicule électrique à batterie   Les types:</vt:lpstr>
      <vt:lpstr>Qu’est-ce que le freinage régénératif?</vt:lpstr>
      <vt:lpstr>Les VÉB sont meilleurs pour l’environnement!</vt:lpstr>
      <vt:lpstr>Et non!... L’autonomie n’est pas un problème!</vt:lpstr>
      <vt:lpstr>Les bornes de recharge « Chez soi  »</vt:lpstr>
      <vt:lpstr>Et pour les 2% à 15% qui reste: Les bornes de recharge « publiques »</vt:lpstr>
      <vt:lpstr>Les bornes de recharge Public</vt:lpstr>
      <vt:lpstr>Les bornes de recharge (suite)</vt:lpstr>
      <vt:lpstr>Purs plaisirs des voitures électriques!</vt:lpstr>
      <vt:lpstr>La GRANDE question:           Sont-elles plus cher ou moins cher que          les voitures à essence???</vt:lpstr>
      <vt:lpstr>Pour déterminer le vrai coût du gaz: </vt:lpstr>
      <vt:lpstr>TOUT COMPRIS: À quoi le coût réel ressemble?</vt:lpstr>
    </vt:vector>
  </TitlesOfParts>
  <Company>Department of Transport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Troy Boulton</dc:creator>
  <cp:lastModifiedBy>Philippe</cp:lastModifiedBy>
  <cp:revision>274</cp:revision>
  <dcterms:created xsi:type="dcterms:W3CDTF">2012-01-17T22:51:37Z</dcterms:created>
  <dcterms:modified xsi:type="dcterms:W3CDTF">2015-11-20T17:45:14Z</dcterms:modified>
</cp:coreProperties>
</file>